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9"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CC4CD-FEA3-4C1D-90B0-E9E4B127CB0D}"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0F189-D8DC-45E5-A18B-1C1CFC26C10E}" type="slidenum">
              <a:rPr lang="en-US" smtClean="0"/>
              <a:t>‹#›</a:t>
            </a:fld>
            <a:endParaRPr lang="en-US"/>
          </a:p>
        </p:txBody>
      </p:sp>
    </p:spTree>
    <p:extLst>
      <p:ext uri="{BB962C8B-B14F-4D97-AF65-F5344CB8AC3E}">
        <p14:creationId xmlns:p14="http://schemas.microsoft.com/office/powerpoint/2010/main" val="281462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Rural Crescent was adopted by a 5-3 in 1998 with strong community support from throughout the county. The five votes to approve came from Supervisors in the development area. </a:t>
            </a:r>
          </a:p>
          <a:p>
            <a:r>
              <a:rPr lang="en-US" dirty="0" smtClean="0"/>
              <a:t>Although one</a:t>
            </a:r>
            <a:r>
              <a:rPr lang="en-US" baseline="0" dirty="0" smtClean="0"/>
              <a:t> occasionally hears that residents in east PW are not supportive of the Rural Crescent, there is plenty of evidence showing otherwise. County surveys consistently show strong support for maintaining the Rural Crescent. Elections in the Occoquan District, notably 1999 and 2019, the Rural Crescent played a leading role, with the winning candidates expressing strong support. Anecdotally, community forums and grassroots advocacy also show strong support. And overall, there are considerably more people who live in east PW, the development area. The Rural Crescent would not have survived for more that 20 years without their support.</a:t>
            </a:r>
            <a:endParaRPr lang="en-US" dirty="0"/>
          </a:p>
        </p:txBody>
      </p:sp>
      <p:sp>
        <p:nvSpPr>
          <p:cNvPr id="4" name="Slide Number Placeholder 3"/>
          <p:cNvSpPr>
            <a:spLocks noGrp="1"/>
          </p:cNvSpPr>
          <p:nvPr>
            <p:ph type="sldNum" sz="quarter" idx="10"/>
          </p:nvPr>
        </p:nvSpPr>
        <p:spPr/>
        <p:txBody>
          <a:bodyPr/>
          <a:lstStyle/>
          <a:p>
            <a:fld id="{808556AF-2D71-4102-BEE4-78EC0B393E19}" type="slidenum">
              <a:rPr lang="en-US" smtClean="0"/>
              <a:t>2</a:t>
            </a:fld>
            <a:endParaRPr lang="en-US"/>
          </a:p>
        </p:txBody>
      </p:sp>
    </p:spTree>
    <p:extLst>
      <p:ext uri="{BB962C8B-B14F-4D97-AF65-F5344CB8AC3E}">
        <p14:creationId xmlns:p14="http://schemas.microsoft.com/office/powerpoint/2010/main" val="92007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556AF-2D71-4102-BEE4-78EC0B393E19}" type="slidenum">
              <a:rPr lang="en-US" smtClean="0"/>
              <a:t>3</a:t>
            </a:fld>
            <a:endParaRPr lang="en-US"/>
          </a:p>
        </p:txBody>
      </p:sp>
    </p:spTree>
    <p:extLst>
      <p:ext uri="{BB962C8B-B14F-4D97-AF65-F5344CB8AC3E}">
        <p14:creationId xmlns:p14="http://schemas.microsoft.com/office/powerpoint/2010/main" val="387198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5A9B1E-3E37-4982-A599-4699006B526D}"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1380398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A9B1E-3E37-4982-A599-4699006B526D}"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68937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A9B1E-3E37-4982-A599-4699006B526D}"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138158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A9B1E-3E37-4982-A599-4699006B526D}"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250745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5A9B1E-3E37-4982-A599-4699006B526D}"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233878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5A9B1E-3E37-4982-A599-4699006B526D}"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415384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5A9B1E-3E37-4982-A599-4699006B526D}" type="datetimeFigureOut">
              <a:rPr lang="en-US" smtClean="0"/>
              <a:t>4/26/2022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193163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A9B1E-3E37-4982-A599-4699006B526D}" type="datetimeFigureOut">
              <a:rPr lang="en-US" smtClean="0"/>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84484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A9B1E-3E37-4982-A599-4699006B526D}" type="datetimeFigureOut">
              <a:rPr lang="en-US" smtClean="0"/>
              <a:t>4/26/2022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112850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A9B1E-3E37-4982-A599-4699006B526D}"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315632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A9B1E-3E37-4982-A599-4699006B526D}"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7FAC7-F646-4B75-BF8E-A21D77E6707F}" type="slidenum">
              <a:rPr lang="en-US" smtClean="0"/>
              <a:t>‹#›</a:t>
            </a:fld>
            <a:endParaRPr lang="en-US"/>
          </a:p>
        </p:txBody>
      </p:sp>
    </p:spTree>
    <p:extLst>
      <p:ext uri="{BB962C8B-B14F-4D97-AF65-F5344CB8AC3E}">
        <p14:creationId xmlns:p14="http://schemas.microsoft.com/office/powerpoint/2010/main" val="62459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A9B1E-3E37-4982-A599-4699006B526D}" type="datetimeFigureOut">
              <a:rPr lang="en-US" smtClean="0"/>
              <a:t>4/26/2022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7FAC7-F646-4B75-BF8E-A21D77E6707F}" type="slidenum">
              <a:rPr lang="en-US" smtClean="0"/>
              <a:t>‹#›</a:t>
            </a:fld>
            <a:endParaRPr lang="en-US"/>
          </a:p>
        </p:txBody>
      </p:sp>
    </p:spTree>
    <p:extLst>
      <p:ext uri="{BB962C8B-B14F-4D97-AF65-F5344CB8AC3E}">
        <p14:creationId xmlns:p14="http://schemas.microsoft.com/office/powerpoint/2010/main" val="654751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456"/>
          <a:stretch/>
        </p:blipFill>
        <p:spPr>
          <a:xfrm>
            <a:off x="0" y="0"/>
            <a:ext cx="8370736" cy="6858000"/>
          </a:xfrm>
          <a:prstGeom prst="rect">
            <a:avLst/>
          </a:prstGeom>
        </p:spPr>
      </p:pic>
      <p:sp>
        <p:nvSpPr>
          <p:cNvPr id="5" name="Rectangle 4"/>
          <p:cNvSpPr/>
          <p:nvPr/>
        </p:nvSpPr>
        <p:spPr>
          <a:xfrm>
            <a:off x="8600660" y="181957"/>
            <a:ext cx="3405809" cy="4893647"/>
          </a:xfrm>
          <a:prstGeom prst="rect">
            <a:avLst/>
          </a:prstGeom>
        </p:spPr>
        <p:txBody>
          <a:bodyPr wrap="square">
            <a:spAutoFit/>
          </a:bodyPr>
          <a:lstStyle/>
          <a:p>
            <a:r>
              <a:rPr lang="en-US" sz="2400" dirty="0" smtClean="0"/>
              <a:t>We are lucky to live and work in </a:t>
            </a:r>
            <a:r>
              <a:rPr lang="en-US" sz="2400" baseline="0" dirty="0" smtClean="0"/>
              <a:t>an area that is rich in cultural and natural resources. We</a:t>
            </a:r>
            <a:r>
              <a:rPr lang="en-US" sz="2400" dirty="0" smtClean="0"/>
              <a:t> are </a:t>
            </a:r>
            <a:r>
              <a:rPr lang="en-US" sz="2400" baseline="0" dirty="0" smtClean="0"/>
              <a:t>the only locality in the DMV region that spans from tidal wetlands to a mountain, and protects a Rural Crescent. Together these create a unique landscape that is the foundation of the County’s appeal.</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843" y="5075604"/>
            <a:ext cx="1691441" cy="1499139"/>
          </a:xfrm>
          <a:prstGeom prst="rect">
            <a:avLst/>
          </a:prstGeom>
        </p:spPr>
      </p:pic>
    </p:spTree>
    <p:extLst>
      <p:ext uri="{BB962C8B-B14F-4D97-AF65-F5344CB8AC3E}">
        <p14:creationId xmlns:p14="http://schemas.microsoft.com/office/powerpoint/2010/main" val="391936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85" y="519275"/>
            <a:ext cx="4795838" cy="62058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237" y="346997"/>
            <a:ext cx="3963067" cy="294822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241" y="3400426"/>
            <a:ext cx="5683197" cy="3133218"/>
          </a:xfrm>
          <a:prstGeom prst="rect">
            <a:avLst/>
          </a:prstGeom>
        </p:spPr>
      </p:pic>
      <p:sp>
        <p:nvSpPr>
          <p:cNvPr id="5" name="TextBox 4"/>
          <p:cNvSpPr txBox="1"/>
          <p:nvPr/>
        </p:nvSpPr>
        <p:spPr>
          <a:xfrm>
            <a:off x="543337" y="0"/>
            <a:ext cx="4795838" cy="707886"/>
          </a:xfrm>
          <a:prstGeom prst="rect">
            <a:avLst/>
          </a:prstGeom>
          <a:noFill/>
        </p:spPr>
        <p:txBody>
          <a:bodyPr wrap="square" rtlCol="0">
            <a:spAutoFit/>
          </a:bodyPr>
          <a:lstStyle/>
          <a:p>
            <a:pPr algn="ctr"/>
            <a:r>
              <a:rPr lang="en-US" sz="4000" dirty="0" smtClean="0"/>
              <a:t>The Rural Crescent</a:t>
            </a:r>
            <a:endParaRPr lang="en-US" sz="4000" dirty="0"/>
          </a:p>
        </p:txBody>
      </p:sp>
    </p:spTree>
    <p:extLst>
      <p:ext uri="{BB962C8B-B14F-4D97-AF65-F5344CB8AC3E}">
        <p14:creationId xmlns:p14="http://schemas.microsoft.com/office/powerpoint/2010/main" val="3181206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8690983" cy="6715760"/>
          </a:xfrm>
          <a:prstGeom prst="rect">
            <a:avLst/>
          </a:prstGeom>
        </p:spPr>
      </p:pic>
      <p:sp>
        <p:nvSpPr>
          <p:cNvPr id="4" name="Rectangle 3"/>
          <p:cNvSpPr/>
          <p:nvPr/>
        </p:nvSpPr>
        <p:spPr>
          <a:xfrm>
            <a:off x="8690982" y="409098"/>
            <a:ext cx="3335059" cy="5925148"/>
          </a:xfrm>
          <a:prstGeom prst="rect">
            <a:avLst/>
          </a:prstGeom>
        </p:spPr>
        <p:txBody>
          <a:bodyPr wrap="square">
            <a:spAutoFit/>
          </a:bodyPr>
          <a:lstStyle/>
          <a:p>
            <a:pPr>
              <a:lnSpc>
                <a:spcPts val="4600"/>
              </a:lnSpc>
            </a:pPr>
            <a:r>
              <a:rPr lang="en-US" sz="2500" dirty="0" smtClean="0">
                <a:solidFill>
                  <a:srgbClr val="393939"/>
                </a:solidFill>
              </a:rPr>
              <a:t>PWC staff comments warn that </a:t>
            </a:r>
            <a:r>
              <a:rPr lang="en-US" sz="2500" dirty="0" smtClean="0">
                <a:solidFill>
                  <a:srgbClr val="070707"/>
                </a:solidFill>
              </a:rPr>
              <a:t>approval would </a:t>
            </a:r>
            <a:r>
              <a:rPr lang="en-US" sz="2500" dirty="0">
                <a:solidFill>
                  <a:srgbClr val="070707"/>
                </a:solidFill>
              </a:rPr>
              <a:t>allow a "dramatic change to the land use with associate far reaching impact to natural </a:t>
            </a:r>
            <a:r>
              <a:rPr lang="en-US" sz="2500" dirty="0" smtClean="0">
                <a:solidFill>
                  <a:srgbClr val="070707"/>
                </a:solidFill>
              </a:rPr>
              <a:t>resources." They  recommend that the </a:t>
            </a:r>
            <a:r>
              <a:rPr lang="en-US" sz="2500" dirty="0">
                <a:solidFill>
                  <a:srgbClr val="070707"/>
                </a:solidFill>
              </a:rPr>
              <a:t>Comprehensive Plan remain unchanged.</a:t>
            </a:r>
            <a:endParaRPr lang="en-US" sz="2500" dirty="0"/>
          </a:p>
        </p:txBody>
      </p:sp>
    </p:spTree>
    <p:extLst>
      <p:ext uri="{BB962C8B-B14F-4D97-AF65-F5344CB8AC3E}">
        <p14:creationId xmlns:p14="http://schemas.microsoft.com/office/powerpoint/2010/main" val="1085782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79984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239</Words>
  <Application>Microsoft Office PowerPoint</Application>
  <PresentationFormat>Widescreen</PresentationFormat>
  <Paragraphs>7</Paragraphs>
  <Slides>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Hosen</dc:creator>
  <cp:lastModifiedBy>Karen Sheehan</cp:lastModifiedBy>
  <cp:revision>3</cp:revision>
  <dcterms:created xsi:type="dcterms:W3CDTF">2022-04-24T21:25:49Z</dcterms:created>
  <dcterms:modified xsi:type="dcterms:W3CDTF">2022-04-26T12:04:49Z</dcterms:modified>
</cp:coreProperties>
</file>