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FBFB"/>
    <a:srgbClr val="E8E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5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2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0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9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4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4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5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2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9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7C00-A921-4094-A64F-A7346DD6955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17275-3148-43D7-89D5-56B7351F2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9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7309" y="911373"/>
            <a:ext cx="3094182" cy="186574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7309" y="915072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#2</a:t>
            </a:r>
            <a:r>
              <a:rPr lang="en-US" sz="1600" dirty="0"/>
              <a:t> – </a:t>
            </a:r>
            <a:r>
              <a:rPr lang="en-US" sz="1600" b="1" u="sng" dirty="0"/>
              <a:t>Development does not impact the drinking water</a:t>
            </a:r>
            <a:r>
              <a:rPr lang="en-US" sz="1600" dirty="0"/>
              <a:t> in the Occoquan Reservoir.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Three government agencies, our own water supplier, and an environmental group wrote PWC about serious concerns.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9303" y="938648"/>
            <a:ext cx="3094182" cy="186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9303" y="932709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#3</a:t>
            </a:r>
            <a:r>
              <a:rPr lang="en-US" sz="1600" dirty="0"/>
              <a:t> – Residents in PWC </a:t>
            </a:r>
            <a:r>
              <a:rPr lang="en-US" sz="1600" b="1" u="sng" dirty="0"/>
              <a:t>prefer Data Centers to rural space</a:t>
            </a:r>
            <a:r>
              <a:rPr lang="en-US" sz="1600" dirty="0"/>
              <a:t>!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–The 2021 PWC Survey results said almost 90% of us prefer rural spaces to more Data Center.  </a:t>
            </a:r>
            <a:r>
              <a:rPr lang="en-US" sz="1600" b="1" u="sng" dirty="0"/>
              <a:t>Rural Space makes PWC special</a:t>
            </a:r>
            <a:r>
              <a:rPr lang="en-US" sz="1600" dirty="0"/>
              <a:t>!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50929" y="954733"/>
            <a:ext cx="3094182" cy="1865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41296" y="911857"/>
            <a:ext cx="314873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#4</a:t>
            </a:r>
            <a:r>
              <a:rPr lang="en-US" sz="1600" dirty="0"/>
              <a:t> – There is </a:t>
            </a:r>
            <a:r>
              <a:rPr lang="en-US" sz="1600" b="1" u="sng" dirty="0"/>
              <a:t>no land left in the Data Center Overlay District</a:t>
            </a:r>
            <a:r>
              <a:rPr lang="en-US" sz="1600" dirty="0"/>
              <a:t>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Land availability can be confirmed through PWC property tax records.  Plans announced for two new data centers in the overlay district this month.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2601" y="2893702"/>
            <a:ext cx="3094182" cy="18657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2601" y="2887770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#5</a:t>
            </a:r>
            <a:r>
              <a:rPr lang="en-US" sz="1600" dirty="0"/>
              <a:t> – Data Center developers must have </a:t>
            </a:r>
            <a:r>
              <a:rPr lang="en-US" sz="1600" b="1" u="sng" dirty="0"/>
              <a:t>100-acre parcels for new sites</a:t>
            </a:r>
            <a:r>
              <a:rPr lang="en-US" sz="1600" dirty="0"/>
              <a:t>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</a:t>
            </a:r>
            <a:r>
              <a:rPr lang="en-US" sz="1600" b="1" dirty="0"/>
              <a:t>All existing PWC Data Centers are on smaller sites</a:t>
            </a:r>
            <a:r>
              <a:rPr lang="en-US" sz="1600" dirty="0"/>
              <a:t>.  (Two smaller sites for data centers were just announced in the media!)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16844" y="2892097"/>
            <a:ext cx="3094182" cy="18657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16844" y="2905419"/>
            <a:ext cx="31439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#6</a:t>
            </a:r>
            <a:r>
              <a:rPr lang="en-US" sz="1600" dirty="0"/>
              <a:t> – </a:t>
            </a:r>
            <a:r>
              <a:rPr lang="en-US" sz="1600" b="1" u="sng" dirty="0">
                <a:solidFill>
                  <a:srgbClr val="FF0000"/>
                </a:solidFill>
              </a:rPr>
              <a:t>The Bi-County Parkway</a:t>
            </a:r>
            <a:r>
              <a:rPr lang="en-US" sz="1600" dirty="0"/>
              <a:t>, from I-95 thru Pageland to Loudon County, </a:t>
            </a:r>
            <a:r>
              <a:rPr lang="en-US" sz="1600" b="1" u="sng" dirty="0">
                <a:solidFill>
                  <a:srgbClr val="FF0000"/>
                </a:solidFill>
              </a:rPr>
              <a:t>is dead</a:t>
            </a:r>
            <a:r>
              <a:rPr lang="en-US" sz="1600" dirty="0"/>
              <a:t>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Approval of the PW Digital Gateway will actually </a:t>
            </a:r>
            <a:r>
              <a:rPr lang="en-US" sz="1600" b="1" i="1" u="sng" dirty="0"/>
              <a:t>increase</a:t>
            </a:r>
            <a:r>
              <a:rPr lang="en-US" sz="1600" dirty="0"/>
              <a:t> the likelihood of the Bi-County Parkway to serve its increased development.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67349" y="139686"/>
            <a:ext cx="969264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Myth #1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 – PW Digital Gateway is Prince William County’s idea.</a:t>
            </a:r>
          </a:p>
          <a:p>
            <a:pPr algn="ctr"/>
            <a:r>
              <a:rPr lang="en-US" sz="2000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FALSE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 – It is a private land owner and developer’s proposal. </a:t>
            </a:r>
            <a:endParaRPr lang="en-US" sz="2000" u="sng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2601" y="4875298"/>
            <a:ext cx="3094182" cy="1865746"/>
          </a:xfrm>
          <a:prstGeom prst="rect">
            <a:avLst/>
          </a:prstGeom>
          <a:solidFill>
            <a:srgbClr val="B7FB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4584" y="4875298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#8</a:t>
            </a:r>
            <a:r>
              <a:rPr lang="en-US" sz="1600" dirty="0"/>
              <a:t> – Data Centers create all these </a:t>
            </a:r>
            <a:r>
              <a:rPr lang="en-US" sz="1600" b="1" u="sng" dirty="0"/>
              <a:t>JOBS</a:t>
            </a:r>
            <a:r>
              <a:rPr lang="en-US" sz="1600" dirty="0"/>
              <a:t> for PWC resident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(1) Data Centers have </a:t>
            </a:r>
            <a:r>
              <a:rPr lang="en-US" sz="1600" b="1" dirty="0"/>
              <a:t>very few permanent jobs</a:t>
            </a:r>
            <a:r>
              <a:rPr lang="en-US" sz="1600" dirty="0"/>
              <a:t>!  (2) Data Center contractors often </a:t>
            </a:r>
            <a:r>
              <a:rPr lang="en-US" sz="1600" b="1" dirty="0"/>
              <a:t>fly in contractors</a:t>
            </a:r>
            <a:r>
              <a:rPr lang="en-US" sz="1600" dirty="0"/>
              <a:t> for much of the construction work.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166578" y="4898874"/>
            <a:ext cx="3094182" cy="1865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99201" y="4836727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#9</a:t>
            </a:r>
            <a:r>
              <a:rPr lang="en-US" sz="1600" dirty="0"/>
              <a:t> – </a:t>
            </a:r>
            <a:r>
              <a:rPr lang="en-US" sz="1600" b="1" dirty="0"/>
              <a:t>Pageland land owners are only thinking of what’s good for PWC.</a:t>
            </a:r>
            <a:endParaRPr lang="en-US" sz="1600" dirty="0"/>
          </a:p>
          <a:p>
            <a:r>
              <a:rPr lang="en-US" b="1" i="1" u="sng" dirty="0"/>
              <a:t>FALSE</a:t>
            </a:r>
            <a:r>
              <a:rPr lang="en-US" sz="1600" dirty="0"/>
              <a:t> – Pageland land owners will </a:t>
            </a:r>
            <a:r>
              <a:rPr lang="en-US" sz="1600" b="1" dirty="0"/>
              <a:t>sell their land, make millions, and move away</a:t>
            </a:r>
            <a:r>
              <a:rPr lang="en-US" sz="1600" dirty="0"/>
              <a:t>!  We will be left with their mess!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668579" y="4897270"/>
            <a:ext cx="3094182" cy="18657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735956" y="4891336"/>
            <a:ext cx="309418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#10</a:t>
            </a:r>
            <a:r>
              <a:rPr lang="en-US" sz="1600" dirty="0"/>
              <a:t> – </a:t>
            </a:r>
            <a:r>
              <a:rPr lang="en-US" sz="1600" b="1" dirty="0"/>
              <a:t>Manassas National Park superintendents</a:t>
            </a:r>
            <a:r>
              <a:rPr lang="en-US" sz="1600" dirty="0"/>
              <a:t> want the PW Digital Gateway.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</a:t>
            </a:r>
            <a:r>
              <a:rPr lang="en-US" sz="1600" b="1" u="sng" dirty="0"/>
              <a:t>Read their letters</a:t>
            </a:r>
            <a:r>
              <a:rPr lang="en-US" sz="1600" dirty="0"/>
              <a:t>!   They adamantly oppose data centers adjacent to the Park.  Call it </a:t>
            </a:r>
            <a:r>
              <a:rPr lang="en-US" sz="1600" b="1" i="1" u="sng" dirty="0"/>
              <a:t>biggest threat in three decades</a:t>
            </a:r>
            <a:r>
              <a:rPr lang="en-US" sz="1600" dirty="0"/>
              <a:t>!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57346" y="2909748"/>
            <a:ext cx="3094182" cy="186574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676598" y="2942316"/>
            <a:ext cx="314391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Myth #7</a:t>
            </a:r>
            <a:r>
              <a:rPr lang="en-US" sz="1600" dirty="0"/>
              <a:t> – </a:t>
            </a:r>
            <a:r>
              <a:rPr lang="en-US" sz="1600" b="1" dirty="0"/>
              <a:t>Increased tax revenue will help school budgets</a:t>
            </a:r>
            <a:r>
              <a:rPr lang="en-US" sz="1600" dirty="0"/>
              <a:t>.</a:t>
            </a:r>
          </a:p>
          <a:p>
            <a:r>
              <a:rPr lang="en-US" b="1" i="1" u="sng" dirty="0"/>
              <a:t>FALSE</a:t>
            </a:r>
            <a:r>
              <a:rPr lang="en-US" sz="1600" dirty="0"/>
              <a:t> – Infrastructure costs from the PW Digital Gateway will result in initial </a:t>
            </a:r>
            <a:r>
              <a:rPr lang="en-US" sz="1600" i="1" u="sng" dirty="0"/>
              <a:t>negative cash flows</a:t>
            </a:r>
            <a:r>
              <a:rPr lang="en-US" sz="1600" dirty="0"/>
              <a:t>, draining essential resources from schools and other public purposes. </a:t>
            </a:r>
            <a:endParaRPr lang="en-US" dirty="0"/>
          </a:p>
        </p:txBody>
      </p:sp>
      <p:pic>
        <p:nvPicPr>
          <p:cNvPr id="23" name="Picture 22" descr="FREE IS MY LIFE: GIVEAWAY: WIN a Dr. Seuss’ THE LORAX DV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800" y="490889"/>
            <a:ext cx="1169655" cy="225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39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A65C4E0AAE0344AB438767C74433C1" ma:contentTypeVersion="11" ma:contentTypeDescription="Create a new document." ma:contentTypeScope="" ma:versionID="45203e09bce797930f2bbe9c014d04b5">
  <xsd:schema xmlns:xsd="http://www.w3.org/2001/XMLSchema" xmlns:xs="http://www.w3.org/2001/XMLSchema" xmlns:p="http://schemas.microsoft.com/office/2006/metadata/properties" xmlns:ns3="fbd850e1-c1e8-4cd1-b93f-91f738b3bd5c" targetNamespace="http://schemas.microsoft.com/office/2006/metadata/properties" ma:root="true" ma:fieldsID="dcb8beb50ebe1e78af8d973dc05fba74" ns3:_="">
    <xsd:import namespace="fbd850e1-c1e8-4cd1-b93f-91f738b3bd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850e1-c1e8-4cd1-b93f-91f738b3bd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C860D1-B56E-42B3-B3C4-C3FF6F05A2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0BA03E9-E23C-48D6-BEDA-1FE42A6C0CC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bd850e1-c1e8-4cd1-b93f-91f738b3bd5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727DA8E-02AA-4CF7-B50A-3629464301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850e1-c1e8-4cd1-b93f-91f738b3bd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PQ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Yackel(Ecovyst)</dc:creator>
  <cp:lastModifiedBy>Karen Sheehan</cp:lastModifiedBy>
  <cp:revision>17</cp:revision>
  <cp:lastPrinted>2022-04-27T14:47:03Z</cp:lastPrinted>
  <dcterms:created xsi:type="dcterms:W3CDTF">2022-04-26T07:12:05Z</dcterms:created>
  <dcterms:modified xsi:type="dcterms:W3CDTF">2022-04-27T14:47:58Z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0x01010079A65C4E0AAE0344AB438767C74433C1</vt:lpwstr>
  </property>
</Properties>
</file>