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200" b="1" baseline="0" dirty="0">
                <a:solidFill>
                  <a:schemeClr val="tx1"/>
                </a:solidFill>
              </a:rPr>
              <a:t>Data Center Capacity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dirty="0">
                <a:solidFill>
                  <a:schemeClr val="tx1"/>
                </a:solidFill>
              </a:rPr>
              <a:t>(in millions of square feet)</a:t>
            </a:r>
          </a:p>
        </c:rich>
      </c:tx>
      <c:layout>
        <c:manualLayout>
          <c:xMode val="edge"/>
          <c:yMode val="edge"/>
          <c:x val="0.34472218071930294"/>
          <c:y val="4.010301738892095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7197718723017315E-2"/>
          <c:y val="0.13191063590873617"/>
          <c:w val="0.87063609162850031"/>
          <c:h val="0.7336230414471159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Operating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Prince William</c:v>
                </c:pt>
                <c:pt idx="1">
                  <c:v>Loudoun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6.25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00-4D69-85D0-5528252E10D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Under Development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Prince William</c:v>
                </c:pt>
                <c:pt idx="1">
                  <c:v>Loudoun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27.1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00-4D69-85D0-5528252E10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6612768"/>
        <c:axId val="396608832"/>
      </c:barChart>
      <c:catAx>
        <c:axId val="396612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608832"/>
        <c:crosses val="autoZero"/>
        <c:auto val="1"/>
        <c:lblAlgn val="ctr"/>
        <c:lblOffset val="100"/>
        <c:noMultiLvlLbl val="0"/>
      </c:catAx>
      <c:valAx>
        <c:axId val="3966088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612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baseline="0" dirty="0">
                <a:solidFill>
                  <a:schemeClr val="tx1"/>
                </a:solidFill>
              </a:rPr>
              <a:t>Acreage in Use, Under Development or Available                        in Prince William County for Data Centers</a:t>
            </a:r>
          </a:p>
        </c:rich>
      </c:tx>
      <c:layout>
        <c:manualLayout>
          <c:xMode val="edge"/>
          <c:yMode val="edge"/>
          <c:x val="0.1595008745925477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1485638564609784E-2"/>
          <c:y val="0.14419477941332712"/>
          <c:w val="0.87646050577255219"/>
          <c:h val="0.707375162586684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Available within Overlay District</c:v>
                </c:pt>
              </c:strCache>
            </c:strRef>
          </c:tx>
          <c:spPr>
            <a:pattFill prst="wdUp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Acreage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1341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98-49D1-B88E-773E8AA963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Under Development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Acreage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98-49D1-B88E-773E8AA9636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Operating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Acreage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98-49D1-B88E-773E8AA963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74448384"/>
        <c:axId val="474445760"/>
      </c:barChart>
      <c:catAx>
        <c:axId val="474448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4445760"/>
        <c:crosses val="autoZero"/>
        <c:auto val="1"/>
        <c:lblAlgn val="ctr"/>
        <c:lblOffset val="100"/>
        <c:noMultiLvlLbl val="0"/>
      </c:catAx>
      <c:valAx>
        <c:axId val="474445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4448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0.84767</cdr:x>
      <cdr:y>0.28215</cdr:y>
    </cdr:from>
    <cdr:to>
      <cdr:x>0.9242</cdr:x>
      <cdr:y>0.4042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59224D9-2CC2-4ABC-BAE5-95049849DE86}"/>
            </a:ext>
          </a:extLst>
        </cdr:cNvPr>
        <cdr:cNvSpPr txBox="1"/>
      </cdr:nvSpPr>
      <cdr:spPr>
        <a:xfrm xmlns:a="http://schemas.openxmlformats.org/drawingml/2006/main">
          <a:off x="9756396" y="1803634"/>
          <a:ext cx="880844" cy="7801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0.78651</cdr:x>
      <cdr:y>0.26111</cdr:y>
    </cdr:from>
    <cdr:to>
      <cdr:x>0.84323</cdr:x>
      <cdr:y>0.36222</cdr:y>
    </cdr:to>
    <cdr:sp macro="" textlink="">
      <cdr:nvSpPr>
        <cdr:cNvPr id="3" name="Rectangle 2">
          <a:extLst xmlns:a="http://schemas.openxmlformats.org/drawingml/2006/main">
            <a:ext uri="{FF2B5EF4-FFF2-40B4-BE49-F238E27FC236}">
              <a16:creationId xmlns:a16="http://schemas.microsoft.com/office/drawing/2014/main" id="{4D979544-224B-4B87-8E6A-A4E57B6D6F8B}"/>
            </a:ext>
          </a:extLst>
        </cdr:cNvPr>
        <cdr:cNvSpPr/>
      </cdr:nvSpPr>
      <cdr:spPr>
        <a:xfrm xmlns:a="http://schemas.openxmlformats.org/drawingml/2006/main">
          <a:off x="9052475" y="1669107"/>
          <a:ext cx="652829" cy="64633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29</a:t>
          </a:r>
        </a:p>
      </cdr:txBody>
    </cdr:sp>
  </cdr:relSizeAnchor>
  <cdr:relSizeAnchor xmlns:cdr="http://schemas.openxmlformats.org/drawingml/2006/chartDrawing">
    <cdr:from>
      <cdr:x>0.86819</cdr:x>
      <cdr:y>0.62077</cdr:y>
    </cdr:from>
    <cdr:to>
      <cdr:x>0.9249</cdr:x>
      <cdr:y>0.72188</cdr:y>
    </cdr:to>
    <cdr:sp macro="" textlink="">
      <cdr:nvSpPr>
        <cdr:cNvPr id="4" name="Rectangle 3">
          <a:extLst xmlns:a="http://schemas.openxmlformats.org/drawingml/2006/main">
            <a:ext uri="{FF2B5EF4-FFF2-40B4-BE49-F238E27FC236}">
              <a16:creationId xmlns:a16="http://schemas.microsoft.com/office/drawing/2014/main" id="{FDD94695-2E1D-4818-B0BE-32A80B4B2040}"/>
            </a:ext>
          </a:extLst>
        </cdr:cNvPr>
        <cdr:cNvSpPr/>
      </cdr:nvSpPr>
      <cdr:spPr>
        <a:xfrm xmlns:a="http://schemas.openxmlformats.org/drawingml/2006/main">
          <a:off x="9992589" y="3968187"/>
          <a:ext cx="652715" cy="64633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33</a:t>
          </a:r>
        </a:p>
      </cdr:txBody>
    </cdr:sp>
  </cdr:relSizeAnchor>
  <cdr:relSizeAnchor xmlns:cdr="http://schemas.openxmlformats.org/drawingml/2006/chartDrawing">
    <cdr:from>
      <cdr:x>0.07689</cdr:x>
      <cdr:y>0.76425</cdr:y>
    </cdr:from>
    <cdr:to>
      <cdr:x>0.92311</cdr:x>
      <cdr:y>0.85965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8F942D5E-66CC-40F0-91C4-05D577774BEC}"/>
            </a:ext>
          </a:extLst>
        </cdr:cNvPr>
        <cdr:cNvSpPr txBox="1"/>
      </cdr:nvSpPr>
      <cdr:spPr>
        <a:xfrm xmlns:a="http://schemas.openxmlformats.org/drawingml/2006/main">
          <a:off x="885034" y="4885413"/>
          <a:ext cx="9739625" cy="6098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dirty="0"/>
            <a:t>(there is an </a:t>
          </a:r>
          <a:r>
            <a:rPr lang="en-US" sz="1600" b="1" i="1" u="sng" dirty="0"/>
            <a:t>additional</a:t>
          </a:r>
          <a:r>
            <a:rPr lang="en-US" sz="1600" b="1" dirty="0"/>
            <a:t> 6.5 million square feet of data center capacity in the planning process  </a:t>
          </a:r>
        </a:p>
        <a:p xmlns:a="http://schemas.openxmlformats.org/drawingml/2006/main">
          <a:pPr algn="ctr"/>
          <a:r>
            <a:rPr lang="en-US" sz="1600" b="1" i="1" u="sng" dirty="0"/>
            <a:t>not including</a:t>
          </a:r>
          <a:r>
            <a:rPr lang="en-US" sz="1600" b="1" dirty="0"/>
            <a:t> the Prince William Digital Gateway)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0.08689</cdr:x>
      <cdr:y>0.7267</cdr:y>
    </cdr:from>
    <cdr:to>
      <cdr:x>0.92637</cdr:x>
      <cdr:y>0.8252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66DEAC3-05A0-430F-8C3A-A76567EC8C2D}"/>
            </a:ext>
          </a:extLst>
        </cdr:cNvPr>
        <cdr:cNvSpPr txBox="1"/>
      </cdr:nvSpPr>
      <cdr:spPr>
        <a:xfrm xmlns:a="http://schemas.openxmlformats.org/drawingml/2006/main">
          <a:off x="1008077" y="4499038"/>
          <a:ext cx="9739618" cy="6098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dirty="0"/>
            <a:t>(there are an additional 668 acres being considered for data center development </a:t>
          </a:r>
          <a:r>
            <a:rPr lang="en-US" sz="1600" b="1" i="1" u="sng" dirty="0"/>
            <a:t>outside</a:t>
          </a:r>
          <a:r>
            <a:rPr lang="en-US" sz="1600" b="1" dirty="0"/>
            <a:t> the overlay district </a:t>
          </a:r>
        </a:p>
        <a:p xmlns:a="http://schemas.openxmlformats.org/drawingml/2006/main">
          <a:pPr algn="ctr"/>
          <a:r>
            <a:rPr lang="en-US" sz="1600" b="1" i="1" u="sng" dirty="0"/>
            <a:t>not including</a:t>
          </a:r>
          <a:r>
            <a:rPr lang="en-US" sz="1600" b="1" dirty="0"/>
            <a:t> the Prince William Digital Gateway)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408A6-6DCC-48F1-A421-873804667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B7931D-E291-433B-BBC1-4DC60A657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6B5FE-576E-47B6-A47A-7A0F6F995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FC88-DF67-430B-A5A8-B1A6EC64EF57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FBD8B-A8C8-4644-9845-26D3CE41F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B1A56-141A-4975-A588-0A7509F95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E9C27-909F-4FFF-86CB-39DAABC5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09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FC5C1-5D0E-4EF0-9669-F16DD9AD3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6AAFE7-95A3-4639-9C8A-C07E33F0EB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FA03B-A663-4B6E-8346-32A13022E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FC88-DF67-430B-A5A8-B1A6EC64EF57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0D450-D4B2-4917-B63F-8C7052611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7A897-1B66-4D1F-B532-2A8CEA540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E9C27-909F-4FFF-86CB-39DAABC5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0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BDAECB-C737-445C-8A62-7669E68AB9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FCFC72-B6E9-47F2-8A4A-7AA4F4CA72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009ED-1627-4930-BA18-B6993397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FC88-DF67-430B-A5A8-B1A6EC64EF57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702C0-919A-4479-96F1-9DF140EDF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BEE1A-F202-4D26-B30F-D70A1B511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E9C27-909F-4FFF-86CB-39DAABC5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4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106C1-5CFC-4F76-8DEF-7516C75D9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9C5D2-018A-4C70-A20F-6233CC203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4369F-C2DA-49D2-A4C2-87136BE44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FC88-DF67-430B-A5A8-B1A6EC64EF57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75B97-9782-4074-9788-CD6391BDE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F62A6-A2D9-420A-8E89-A262375DB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E9C27-909F-4FFF-86CB-39DAABC5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312B0-4FA9-4672-A1E3-D17386D5E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59B72-2221-47E3-805C-B7CA58C5A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B6389-59C6-46D6-89E4-736F6C27C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FC88-DF67-430B-A5A8-B1A6EC64EF57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D93FC-AAF1-4BE2-A501-8F9CC9736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FFD1C-E52E-4C93-8FB7-2740CD5C1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E9C27-909F-4FFF-86CB-39DAABC5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6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A3A5D-0C12-4C31-B05B-D0CDAC63A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85BD4-C843-479C-A976-DAB3B3BCFE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A27CBD-6BB9-49FA-8151-23A356F4A7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1501F8-6CDC-4933-B535-4C3B6AAED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FC88-DF67-430B-A5A8-B1A6EC64EF57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6203A-185E-4ED8-8BA0-1ED9E0218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3D2658-E9E3-4374-A6F6-445985595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E9C27-909F-4FFF-86CB-39DAABC5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74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77AE6-5C9D-4210-AA9A-4711D6DDC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E0302F-99FB-4910-B954-3556B812B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8FA2A9-9E9C-436B-9706-391AE952C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DA8490-4EDE-4EDD-BA13-2CABB28733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B0F3F8-F792-4C72-BED9-54BC6F43E9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944CC0-BD46-4C3C-A26B-32BAF957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FC88-DF67-430B-A5A8-B1A6EC64EF57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7192CE-7E96-4B62-AD9C-BF608F2D3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E99E2D-E210-44A1-96F4-FB9302DC5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E9C27-909F-4FFF-86CB-39DAABC5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6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5C67D-0174-4511-A473-7DA93F987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5C38C9-5822-49A4-8651-F6C1537D5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FC88-DF67-430B-A5A8-B1A6EC64EF57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17B411-1F98-4527-B97E-9CAA173B2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ED22F4-37E2-4B9C-BCF1-CA715AA8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E9C27-909F-4FFF-86CB-39DAABC5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2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E320F9-E873-4CF0-A1AB-39AF89B34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FC88-DF67-430B-A5A8-B1A6EC64EF57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0E8677-CE3F-4606-BC64-DC3094657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CBEB3D-F610-465D-8E11-EB0F31CB3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E9C27-909F-4FFF-86CB-39DAABC5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5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0CCF8-0CAE-495E-A124-7EED8C9B4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61292-8311-41CA-AF83-F8F0E3D3B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19A41-163D-4BEF-AC2D-028879BEB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10DA3B-6F5B-4FD3-82B2-4D10F4C22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FC88-DF67-430B-A5A8-B1A6EC64EF57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650EA2-3188-4761-8FDB-994F4308B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C930A-6971-4C37-AE9E-9FE1ED642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E9C27-909F-4FFF-86CB-39DAABC5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9F132-EA94-4A25-966C-E7BC2299D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3234EE-ED2C-4299-8CD9-72424FABAF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FD4BD2-E188-428C-B7D9-4C8D260B70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6DBE72-942A-4026-969A-E08DAB429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FC88-DF67-430B-A5A8-B1A6EC64EF57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3A0F8C-88DF-40F8-A993-122F90A64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0C696F-BF67-4A8E-99C0-826D2829C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E9C27-909F-4FFF-86CB-39DAABC5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1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C82E0-DAF6-421F-87EA-0371D0D16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061E1-B4AB-4FF1-A4A8-5B06E33CB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78839-D144-4298-9514-DC60754A11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FC88-DF67-430B-A5A8-B1A6EC64EF57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08589-053A-4FD0-A8E7-042FBD9349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01EF1-BAB5-4BCA-8F83-86B77086DC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E9C27-909F-4FFF-86CB-39DAABC5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19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DEAD881D-8590-4826-B5B0-32C2C565FF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073082"/>
              </p:ext>
            </p:extLst>
          </p:nvPr>
        </p:nvGraphicFramePr>
        <p:xfrm>
          <a:off x="117445" y="75502"/>
          <a:ext cx="11744587" cy="6677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8051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8C1E7B3-5871-41FE-9627-0CD32664DA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392873"/>
              </p:ext>
            </p:extLst>
          </p:nvPr>
        </p:nvGraphicFramePr>
        <p:xfrm>
          <a:off x="159391" y="109057"/>
          <a:ext cx="11794921" cy="6635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4522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77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Wright</dc:creator>
  <cp:lastModifiedBy>Karen Sheehan</cp:lastModifiedBy>
  <cp:revision>31</cp:revision>
  <cp:lastPrinted>2022-04-26T20:28:29Z</cp:lastPrinted>
  <dcterms:created xsi:type="dcterms:W3CDTF">2022-03-22T10:15:24Z</dcterms:created>
  <dcterms:modified xsi:type="dcterms:W3CDTF">2022-04-27T14:59:39Z</dcterms:modified>
</cp:coreProperties>
</file>